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10"/>
  </p:notesMasterIdLst>
  <p:handoutMasterIdLst>
    <p:handoutMasterId r:id="rId11"/>
  </p:handoutMasterIdLst>
  <p:sldIdLst>
    <p:sldId id="263" r:id="rId5"/>
    <p:sldId id="264" r:id="rId6"/>
    <p:sldId id="265" r:id="rId7"/>
    <p:sldId id="271" r:id="rId8"/>
    <p:sldId id="273" r:id="rId9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4" orient="horz" pos="3158" userDrawn="1">
          <p15:clr>
            <a:srgbClr val="A4A3A4"/>
          </p15:clr>
        </p15:guide>
        <p15:guide id="5" pos="5375" userDrawn="1">
          <p15:clr>
            <a:srgbClr val="A4A3A4"/>
          </p15:clr>
        </p15:guide>
        <p15:guide id="6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030E3-72F8-DA94-06CF-6BDBDE38410E}" v="407" dt="2026-09-11T12:43:15.200"/>
    <p1510:client id="{C6FB099D-FEA1-47A8-8D1A-68BC6BDFD7DE}" v="134" dt="2026-09-11T12:50:52.63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600" y="-244"/>
      </p:cViewPr>
      <p:guideLst>
        <p:guide orient="horz" pos="391"/>
        <p:guide pos="295"/>
        <p:guide orient="horz" pos="3158"/>
        <p:guide pos="537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12.09.2026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12.09.2026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12.09.2026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D7F7E-21E2-145F-117C-0C14ED48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1BBD8EC-9437-C87D-CAFF-1AD7713F595C}"/>
              </a:ext>
            </a:extLst>
          </p:cNvPr>
          <p:cNvSpPr txBox="1"/>
          <p:nvPr/>
        </p:nvSpPr>
        <p:spPr>
          <a:xfrm>
            <a:off x="611933" y="116632"/>
            <a:ext cx="7920880" cy="2308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Güz Dönemi – İç Mimarlık ve Çevre Tasarımı - 1. Sınıf Haftalık</a:t>
            </a: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Ders Programı </a:t>
            </a:r>
            <a:endParaRPr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36D9C24-6BCE-4AA6-3A17-6D0AD8700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809494"/>
              </p:ext>
            </p:extLst>
          </p:nvPr>
        </p:nvGraphicFramePr>
        <p:xfrm>
          <a:off x="467544" y="620688"/>
          <a:ext cx="8064896" cy="44231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73200">
                  <a:extLst>
                    <a:ext uri="{9D8B030D-6E8A-4147-A177-3AD203B41FA5}">
                      <a16:colId xmlns:a16="http://schemas.microsoft.com/office/drawing/2014/main" val="508047234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2437407938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3857210559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4155361683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3194864156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2278170126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1535130992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4183648360"/>
                    </a:ext>
                  </a:extLst>
                </a:gridCol>
                <a:gridCol w="806490">
                  <a:extLst>
                    <a:ext uri="{9D8B030D-6E8A-4147-A177-3AD203B41FA5}">
                      <a16:colId xmlns:a16="http://schemas.microsoft.com/office/drawing/2014/main" val="1061451099"/>
                    </a:ext>
                  </a:extLst>
                </a:gridCol>
                <a:gridCol w="939776">
                  <a:extLst>
                    <a:ext uri="{9D8B030D-6E8A-4147-A177-3AD203B41FA5}">
                      <a16:colId xmlns:a16="http://schemas.microsoft.com/office/drawing/2014/main" val="3622965899"/>
                    </a:ext>
                  </a:extLst>
                </a:gridCol>
              </a:tblGrid>
              <a:tr h="2489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  <a:latin typeface="+mn-lt"/>
                        </a:rPr>
                        <a:t>Saatler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  <a:latin typeface="+mn-lt"/>
                        </a:rPr>
                        <a:t>Pazartesi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  <a:latin typeface="+mn-lt"/>
                        </a:rPr>
                        <a:t>Salı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  <a:latin typeface="+mn-lt"/>
                        </a:rPr>
                        <a:t>Çarşamba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  <a:latin typeface="+mn-lt"/>
                        </a:rPr>
                        <a:t>Perşembe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  <a:latin typeface="+mn-lt"/>
                        </a:rPr>
                        <a:t>Cuma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Cumartesi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802238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08.00-08.50 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316989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İÇM101 Anlatım Teknikleri I.01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INTD101 Anlatım Pratikleri I.01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İÇM105 Tasarım Stüdyosu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INTD105 Tasarım Stüdyosu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İÇM105 Tasarım Stüdyosu I 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INTD105 Tasarım Stüdyosu I.02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İÇM106 Tasarım Stüdyosu II.01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İÇM106 Tasarım Stüdyosu II.02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İNG101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700916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İÇM103 İç Mimarlığa Giriş I.01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INTD103 </a:t>
                      </a:r>
                      <a:r>
                        <a:rPr lang="tr-TR" sz="800" u="none" strike="noStrike" err="1">
                          <a:effectLst/>
                          <a:latin typeface="+mn-lt"/>
                        </a:rPr>
                        <a:t>Mekansal</a:t>
                      </a:r>
                      <a:r>
                        <a:rPr lang="tr-TR" sz="800" u="none" strike="noStrike">
                          <a:effectLst/>
                          <a:latin typeface="+mn-lt"/>
                        </a:rPr>
                        <a:t> Pratikler.01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İÇM107 Mimarlık ve Sanat Tarihi I.01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INTD107 Kültür, Tarih ve Kuram I.01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99802"/>
                  </a:ext>
                </a:extLst>
              </a:tr>
              <a:tr h="7979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UNI101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483547"/>
                  </a:ext>
                </a:extLst>
              </a:tr>
              <a:tr h="5674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429925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İÇM111 İç Mimaride İnsan Faktörü.01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TURK101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668310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İÇM101 Anlatım Teknikleri I.02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İÇM105 Tasarım Stüdyosu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INTD105 Tasarım Stüdyosu I.01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+mn-lt"/>
                        </a:rPr>
                      </a:b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İÇM105 Tasarım Stüdyosu I .02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INTD105 Tasarım Stüdyosu I.02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İÇM106 Tasarım Stüdyosu II.01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İÇM106 Tasarım Stüdyosu II.02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+mn-lt"/>
                        </a:rPr>
                      </a:br>
                      <a:r>
                        <a:rPr lang="tr-TR" sz="800" u="none" strike="noStrike">
                          <a:effectLst/>
                          <a:latin typeface="+mn-lt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922743"/>
                  </a:ext>
                </a:extLst>
              </a:tr>
              <a:tr h="479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717637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+mn-lt"/>
                        </a:rPr>
                        <a:t>TURK109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143296"/>
                  </a:ext>
                </a:extLst>
              </a:tr>
              <a:tr h="886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389030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1950287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+mn-lt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610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41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01FD2-6D67-2859-4F9E-04BA7C6EE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BD5AD414-620B-28F4-DA27-6DF59D7115CC}"/>
              </a:ext>
            </a:extLst>
          </p:cNvPr>
          <p:cNvSpPr txBox="1"/>
          <p:nvPr/>
        </p:nvSpPr>
        <p:spPr>
          <a:xfrm>
            <a:off x="611560" y="116632"/>
            <a:ext cx="7920880" cy="2308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Güz Dönemi – İç Mimarlık ve Çevre Tasarımı - 2. Sınıf Haftalık</a:t>
            </a: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Ders Programı </a:t>
            </a:r>
            <a:endParaRPr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E145383B-C139-A152-EC6A-077BFF381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824179"/>
              </p:ext>
            </p:extLst>
          </p:nvPr>
        </p:nvGraphicFramePr>
        <p:xfrm>
          <a:off x="484633" y="620714"/>
          <a:ext cx="8047807" cy="4905332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63846">
                  <a:extLst>
                    <a:ext uri="{9D8B030D-6E8A-4147-A177-3AD203B41FA5}">
                      <a16:colId xmlns:a16="http://schemas.microsoft.com/office/drawing/2014/main" val="849553331"/>
                    </a:ext>
                  </a:extLst>
                </a:gridCol>
                <a:gridCol w="689465">
                  <a:extLst>
                    <a:ext uri="{9D8B030D-6E8A-4147-A177-3AD203B41FA5}">
                      <a16:colId xmlns:a16="http://schemas.microsoft.com/office/drawing/2014/main" val="2464659915"/>
                    </a:ext>
                  </a:extLst>
                </a:gridCol>
                <a:gridCol w="621792">
                  <a:extLst>
                    <a:ext uri="{9D8B030D-6E8A-4147-A177-3AD203B41FA5}">
                      <a16:colId xmlns:a16="http://schemas.microsoft.com/office/drawing/2014/main" val="1233699963"/>
                    </a:ext>
                  </a:extLst>
                </a:gridCol>
                <a:gridCol w="704088">
                  <a:extLst>
                    <a:ext uri="{9D8B030D-6E8A-4147-A177-3AD203B41FA5}">
                      <a16:colId xmlns:a16="http://schemas.microsoft.com/office/drawing/2014/main" val="1088452978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4056112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198715"/>
                    </a:ext>
                  </a:extLst>
                </a:gridCol>
                <a:gridCol w="423373">
                  <a:extLst>
                    <a:ext uri="{9D8B030D-6E8A-4147-A177-3AD203B41FA5}">
                      <a16:colId xmlns:a16="http://schemas.microsoft.com/office/drawing/2014/main" val="2308735799"/>
                    </a:ext>
                  </a:extLst>
                </a:gridCol>
                <a:gridCol w="567997">
                  <a:extLst>
                    <a:ext uri="{9D8B030D-6E8A-4147-A177-3AD203B41FA5}">
                      <a16:colId xmlns:a16="http://schemas.microsoft.com/office/drawing/2014/main" val="932347107"/>
                    </a:ext>
                  </a:extLst>
                </a:gridCol>
                <a:gridCol w="567997">
                  <a:extLst>
                    <a:ext uri="{9D8B030D-6E8A-4147-A177-3AD203B41FA5}">
                      <a16:colId xmlns:a16="http://schemas.microsoft.com/office/drawing/2014/main" val="2610456292"/>
                    </a:ext>
                  </a:extLst>
                </a:gridCol>
                <a:gridCol w="567997">
                  <a:extLst>
                    <a:ext uri="{9D8B030D-6E8A-4147-A177-3AD203B41FA5}">
                      <a16:colId xmlns:a16="http://schemas.microsoft.com/office/drawing/2014/main" val="795605065"/>
                    </a:ext>
                  </a:extLst>
                </a:gridCol>
                <a:gridCol w="597548">
                  <a:extLst>
                    <a:ext uri="{9D8B030D-6E8A-4147-A177-3AD203B41FA5}">
                      <a16:colId xmlns:a16="http://schemas.microsoft.com/office/drawing/2014/main" val="2971030489"/>
                    </a:ext>
                  </a:extLst>
                </a:gridCol>
                <a:gridCol w="538446">
                  <a:extLst>
                    <a:ext uri="{9D8B030D-6E8A-4147-A177-3AD203B41FA5}">
                      <a16:colId xmlns:a16="http://schemas.microsoft.com/office/drawing/2014/main" val="872464552"/>
                    </a:ext>
                  </a:extLst>
                </a:gridCol>
                <a:gridCol w="485682">
                  <a:extLst>
                    <a:ext uri="{9D8B030D-6E8A-4147-A177-3AD203B41FA5}">
                      <a16:colId xmlns:a16="http://schemas.microsoft.com/office/drawing/2014/main" val="379370187"/>
                    </a:ext>
                  </a:extLst>
                </a:gridCol>
                <a:gridCol w="650312">
                  <a:extLst>
                    <a:ext uri="{9D8B030D-6E8A-4147-A177-3AD203B41FA5}">
                      <a16:colId xmlns:a16="http://schemas.microsoft.com/office/drawing/2014/main" val="138908402"/>
                    </a:ext>
                  </a:extLst>
                </a:gridCol>
              </a:tblGrid>
              <a:tr h="2097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Saat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</a:rPr>
                        <a:t>Pazartesi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</a:rPr>
                        <a:t>Salı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</a:rPr>
                        <a:t>Çarşamba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</a:rPr>
                        <a:t>Perşembe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>
                          <a:effectLst/>
                        </a:rPr>
                        <a:t>Cuma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Cumartesi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2409472"/>
                  </a:ext>
                </a:extLst>
              </a:tr>
              <a:tr h="13931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1" u="none" strike="noStrike">
                          <a:effectLst/>
                        </a:rPr>
                        <a:t>08.00-08.50 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58" marR="2558" marT="2558" marB="153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89525"/>
                  </a:ext>
                </a:extLst>
              </a:tr>
              <a:tr h="1345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INTD209 Yapı Pratikleri I.01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İÇM211 Bilgisayar Destekli Anlatım Teknikleri I.01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INTD211 Anlatım Pratikleri III.01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INTD205 Tasarım Stüdyosu III.01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İÇM205 Tasarım Stüdyosu III.02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İÇM205 Tasarım Stüdyosu III.03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İÇM205 Tasarım Stüdyosu III.04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İÇM206 Tasarım Stüdyosu IV.01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INTD206 Tasarım Stüdyosu IV.01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İÇM206 Tasarım Stüdyosu IV. 02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İÇM211 Bilgisayar Destekli Anlatım Teknikleri I.02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INTD211 Anlatım Pratikleri III.02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İÇM399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Staj I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INTS301 Staj 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936654"/>
                  </a:ext>
                </a:extLst>
              </a:tr>
              <a:tr h="2385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09767"/>
                  </a:ext>
                </a:extLst>
              </a:tr>
              <a:tr h="7991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11:00-11:50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VBA205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ATA201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ONLİNE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305287"/>
                  </a:ext>
                </a:extLst>
              </a:tr>
              <a:tr h="42006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12:00-12:50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6927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5884702"/>
                  </a:ext>
                </a:extLst>
              </a:tr>
              <a:tr h="1345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İÇM215 Renk Kuramı ve Uygulamalar.01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INTD215 Renk Kuramı ve Uygulamalar.01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056678"/>
                  </a:ext>
                </a:extLst>
              </a:tr>
              <a:tr h="10735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INTD205 Tasarım Stüdyosu III.01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İÇM205 Tasarım Stüdyosu III.02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İÇM205 Tasarım Stüdyosu III.03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İÇM205 Tasarım Stüdyosu III.04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İÇM206 Tasarım Stüdyosu IV.01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INTD206 Tasarım Stüdyosu IV.01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İÇM206 Tasarım Stüdyosu IV. 02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İÇM209 Yapı Bilgisi I.02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İÇM211 Bilgisayar Destekli Anlatım Teknikleri I.02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774029"/>
                  </a:ext>
                </a:extLst>
              </a:tr>
              <a:tr h="1345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İÇM213 İç Mimarlıkta Malzeme.01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INTD213 İç Mimarlıkta Malzeme.01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İÇM215 Renk Kuramı ve Uygulamalar.02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İÇM209 Yapı Bilgisi I.03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INTD209 Yapı Pratikleri I.03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İÇM211 Bilgisayar Destekli Anlatım Teknikleri I.03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INTD211 Anlatım Pratikleri III.03 </a:t>
                      </a:r>
                      <a:b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tr-TR" sz="80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063358"/>
                  </a:ext>
                </a:extLst>
              </a:tr>
              <a:tr h="8349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649352"/>
                  </a:ext>
                </a:extLst>
              </a:tr>
              <a:tr h="1345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528816"/>
                  </a:ext>
                </a:extLst>
              </a:tr>
              <a:tr h="1345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93394"/>
                  </a:ext>
                </a:extLst>
              </a:tr>
              <a:tr h="1345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956" marR="1956" marT="1956" marB="1173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425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82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6346C2-B1B6-086E-6377-387B663C9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16B74B98-26AD-D3D5-49EF-9DEE0927076E}"/>
              </a:ext>
            </a:extLst>
          </p:cNvPr>
          <p:cNvSpPr txBox="1"/>
          <p:nvPr/>
        </p:nvSpPr>
        <p:spPr>
          <a:xfrm>
            <a:off x="611933" y="116632"/>
            <a:ext cx="7920880" cy="2308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2026-2027 Güz Dönemi – İç Mimarlık ve Çevre Tasarımı - 3. Sınıf Haftalık</a:t>
            </a: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Ders Programı </a:t>
            </a:r>
            <a:endParaRPr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DB1E573-2FC5-F59C-DB38-EA16AD1C9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767412"/>
              </p:ext>
            </p:extLst>
          </p:nvPr>
        </p:nvGraphicFramePr>
        <p:xfrm>
          <a:off x="472167" y="620714"/>
          <a:ext cx="8060640" cy="448689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71720">
                  <a:extLst>
                    <a:ext uri="{9D8B030D-6E8A-4147-A177-3AD203B41FA5}">
                      <a16:colId xmlns:a16="http://schemas.microsoft.com/office/drawing/2014/main" val="154083850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469393194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1587294034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3335985524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2186243578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3680688282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2324221000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3863712505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3251349446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2147430163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226623236"/>
                    </a:ext>
                  </a:extLst>
                </a:gridCol>
                <a:gridCol w="671720">
                  <a:extLst>
                    <a:ext uri="{9D8B030D-6E8A-4147-A177-3AD203B41FA5}">
                      <a16:colId xmlns:a16="http://schemas.microsoft.com/office/drawing/2014/main" val="2896170624"/>
                    </a:ext>
                  </a:extLst>
                </a:gridCol>
              </a:tblGrid>
              <a:tr h="1490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Saat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Pazartesi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Salı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Çarşamba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Perşembe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Cuma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u="none" strike="noStrike">
                          <a:effectLst/>
                        </a:rPr>
                        <a:t>Cumartesi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482330"/>
                  </a:ext>
                </a:extLst>
              </a:tr>
              <a:tr h="1858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08.00-08.50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082432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09:00-09:50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 301 Yapı Tesisat Sistemleri .01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INTD301 Yapı Pratikleri III.01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İÇM305 Tasarım Stüdyosu V.01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İÇM305 Tasarım Stüdyosu V.02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İÇM305 Tasarım Stüdyosu V.03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İÇM305 Tasarım Stüdyosu V.04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İÇM306 Tasarım Stüdyosu VI.01</a:t>
                      </a: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 </a:t>
                      </a: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INTD304 Tasarım Stüdyosu VI.01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İÇM306 Tasarım Stüdyosu VI.02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 301 Yapı Tesisat Sistemleri .02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INTD305 Rölöve-Restorasyon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.02 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İÇM499</a:t>
                      </a: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INTS401 Staj II</a:t>
                      </a: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Staj II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919696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10:00-10:50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938290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11:00-11:50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437799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12:00-12:50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28667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13:00-13:50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129273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14:00-14:50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İÇM303 Rölöve-Restorasyon.01</a:t>
                      </a: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İÇM305 Tasarım Stüdyosu V.01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İÇM305 Tasarım Stüdyosu V.02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İÇM305 Tasarım Stüdyosu V.03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İÇM305 Tasarım Stüdyosu V.04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İÇM306 Tasarım Stüdyosu VI.01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 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INTD304 Tasarım Stüdyosu VI.01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İÇM306 Tasarım Stüdyosu VI.02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INTD305 Rölöve-Restorasyon</a:t>
                      </a:r>
                      <a:br>
                        <a:rPr lang="tr-TR" sz="800" u="none" strike="noStrike" dirty="0">
                          <a:effectLst/>
                        </a:rPr>
                      </a:br>
                      <a:r>
                        <a:rPr lang="tr-TR" sz="800" u="none" strike="noStrike" dirty="0">
                          <a:effectLst/>
                        </a:rPr>
                        <a:t>.02  </a:t>
                      </a: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342644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15:00-15:50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İÇM303 Rölöve-Restorasyon.03</a:t>
                      </a:r>
                      <a:br>
                        <a:rPr lang="tr-TR" sz="800" u="none" strike="noStrike">
                          <a:effectLst/>
                        </a:rPr>
                      </a:br>
                      <a:br>
                        <a:rPr lang="tr-TR" sz="800" u="none" strike="noStrike">
                          <a:effectLst/>
                        </a:rPr>
                      </a:br>
                      <a:r>
                        <a:rPr lang="tr-TR" sz="800" u="none" strike="noStrike">
                          <a:effectLst/>
                        </a:rPr>
                        <a:t> 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668756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16:00-16:50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351862"/>
                  </a:ext>
                </a:extLst>
              </a:tr>
              <a:tr h="42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17:00-17:50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69386"/>
                  </a:ext>
                </a:extLst>
              </a:tr>
              <a:tr h="1337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18:00-18:50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895669"/>
                  </a:ext>
                </a:extLst>
              </a:tr>
              <a:tr h="1337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19:00-19:50</a:t>
                      </a: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tr-T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45" marR="2445" marT="2445" marB="14673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500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801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16749-D97B-0061-E40F-341D7205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0DA4060-68ED-82EB-A27F-F64779370BC8}"/>
              </a:ext>
            </a:extLst>
          </p:cNvPr>
          <p:cNvSpPr txBox="1"/>
          <p:nvPr/>
        </p:nvSpPr>
        <p:spPr>
          <a:xfrm>
            <a:off x="611933" y="116632"/>
            <a:ext cx="7920880" cy="2308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2025-2026 Güz Dönemi – İç Mimarlık ve Çevre Tasarımı - 4. Sınıf Haftalık</a:t>
            </a: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Ders Programı </a:t>
            </a:r>
            <a:endParaRPr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15F4D2AB-FEA1-89B1-EDC9-0FDA55EAF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085336"/>
              </p:ext>
            </p:extLst>
          </p:nvPr>
        </p:nvGraphicFramePr>
        <p:xfrm>
          <a:off x="251520" y="620713"/>
          <a:ext cx="8640961" cy="4395995"/>
        </p:xfrm>
        <a:graphic>
          <a:graphicData uri="http://schemas.openxmlformats.org/drawingml/2006/table">
            <a:tbl>
              <a:tblPr/>
              <a:tblGrid>
                <a:gridCol w="790758">
                  <a:extLst>
                    <a:ext uri="{9D8B030D-6E8A-4147-A177-3AD203B41FA5}">
                      <a16:colId xmlns:a16="http://schemas.microsoft.com/office/drawing/2014/main" val="2161456406"/>
                    </a:ext>
                  </a:extLst>
                </a:gridCol>
                <a:gridCol w="612786">
                  <a:extLst>
                    <a:ext uri="{9D8B030D-6E8A-4147-A177-3AD203B41FA5}">
                      <a16:colId xmlns:a16="http://schemas.microsoft.com/office/drawing/2014/main" val="2341813544"/>
                    </a:ext>
                  </a:extLst>
                </a:gridCol>
                <a:gridCol w="704088">
                  <a:extLst>
                    <a:ext uri="{9D8B030D-6E8A-4147-A177-3AD203B41FA5}">
                      <a16:colId xmlns:a16="http://schemas.microsoft.com/office/drawing/2014/main" val="2963820864"/>
                    </a:ext>
                  </a:extLst>
                </a:gridCol>
                <a:gridCol w="667512">
                  <a:extLst>
                    <a:ext uri="{9D8B030D-6E8A-4147-A177-3AD203B41FA5}">
                      <a16:colId xmlns:a16="http://schemas.microsoft.com/office/drawing/2014/main" val="1552897425"/>
                    </a:ext>
                  </a:extLst>
                </a:gridCol>
                <a:gridCol w="968208">
                  <a:extLst>
                    <a:ext uri="{9D8B030D-6E8A-4147-A177-3AD203B41FA5}">
                      <a16:colId xmlns:a16="http://schemas.microsoft.com/office/drawing/2014/main" val="1926519158"/>
                    </a:ext>
                  </a:extLst>
                </a:gridCol>
                <a:gridCol w="701481">
                  <a:extLst>
                    <a:ext uri="{9D8B030D-6E8A-4147-A177-3AD203B41FA5}">
                      <a16:colId xmlns:a16="http://schemas.microsoft.com/office/drawing/2014/main" val="3346110498"/>
                    </a:ext>
                  </a:extLst>
                </a:gridCol>
                <a:gridCol w="718487">
                  <a:extLst>
                    <a:ext uri="{9D8B030D-6E8A-4147-A177-3AD203B41FA5}">
                      <a16:colId xmlns:a16="http://schemas.microsoft.com/office/drawing/2014/main" val="395753076"/>
                    </a:ext>
                  </a:extLst>
                </a:gridCol>
                <a:gridCol w="718487">
                  <a:extLst>
                    <a:ext uri="{9D8B030D-6E8A-4147-A177-3AD203B41FA5}">
                      <a16:colId xmlns:a16="http://schemas.microsoft.com/office/drawing/2014/main" val="431184233"/>
                    </a:ext>
                  </a:extLst>
                </a:gridCol>
                <a:gridCol w="718487">
                  <a:extLst>
                    <a:ext uri="{9D8B030D-6E8A-4147-A177-3AD203B41FA5}">
                      <a16:colId xmlns:a16="http://schemas.microsoft.com/office/drawing/2014/main" val="452218833"/>
                    </a:ext>
                  </a:extLst>
                </a:gridCol>
                <a:gridCol w="829146">
                  <a:extLst>
                    <a:ext uri="{9D8B030D-6E8A-4147-A177-3AD203B41FA5}">
                      <a16:colId xmlns:a16="http://schemas.microsoft.com/office/drawing/2014/main" val="1656360976"/>
                    </a:ext>
                  </a:extLst>
                </a:gridCol>
                <a:gridCol w="535550">
                  <a:extLst>
                    <a:ext uri="{9D8B030D-6E8A-4147-A177-3AD203B41FA5}">
                      <a16:colId xmlns:a16="http://schemas.microsoft.com/office/drawing/2014/main" val="2722988738"/>
                    </a:ext>
                  </a:extLst>
                </a:gridCol>
                <a:gridCol w="675971">
                  <a:extLst>
                    <a:ext uri="{9D8B030D-6E8A-4147-A177-3AD203B41FA5}">
                      <a16:colId xmlns:a16="http://schemas.microsoft.com/office/drawing/2014/main" val="2032289876"/>
                    </a:ext>
                  </a:extLst>
                </a:gridCol>
              </a:tblGrid>
              <a:tr h="2228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Pazartesi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Çarşamba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Perşembe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566982"/>
                  </a:ext>
                </a:extLst>
              </a:tr>
              <a:tr h="2228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09:00-09:50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VII.01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VII.02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VII.03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INTD404 Bitirme Projesi.1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INTD404 Bitirme Projesi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196763"/>
                  </a:ext>
                </a:extLst>
              </a:tr>
              <a:tr h="5123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10:00-10:50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209691"/>
                  </a:ext>
                </a:extLst>
              </a:tr>
              <a:tr h="4639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11:00-11:50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459038"/>
                  </a:ext>
                </a:extLst>
              </a:tr>
              <a:tr h="2703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12:00-12:50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4772451"/>
                  </a:ext>
                </a:extLst>
              </a:tr>
              <a:tr h="3804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13:00-13:50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72962"/>
                  </a:ext>
                </a:extLst>
              </a:tr>
              <a:tr h="6441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14:00-14:50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VII.01</a:t>
                      </a: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VII.02</a:t>
                      </a: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VII.03</a:t>
                      </a: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INTD403 Tasarım Stüdyosu VII</a:t>
                      </a: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INTD404 Bitirme Projesi.1</a:t>
                      </a: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INTD404 Bitirme Projesi</a:t>
                      </a: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119824"/>
                  </a:ext>
                </a:extLst>
              </a:tr>
              <a:tr h="4071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04469"/>
                  </a:ext>
                </a:extLst>
              </a:tr>
              <a:tr h="38049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16:00-16:50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017476"/>
                  </a:ext>
                </a:extLst>
              </a:tr>
              <a:tr h="2228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17:00-17:50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334263"/>
                  </a:ext>
                </a:extLst>
              </a:tr>
              <a:tr h="2228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18:00-18:50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4562145"/>
                  </a:ext>
                </a:extLst>
              </a:tr>
              <a:tr h="2228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19:00-19:50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856287"/>
                  </a:ext>
                </a:extLst>
              </a:tr>
              <a:tr h="2228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20:00-20:50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024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57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73B710-2919-2CE3-CC25-95FCD1F40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D067AE1-5415-5516-6C27-213D6F887F7E}"/>
              </a:ext>
            </a:extLst>
          </p:cNvPr>
          <p:cNvSpPr txBox="1"/>
          <p:nvPr/>
        </p:nvSpPr>
        <p:spPr>
          <a:xfrm>
            <a:off x="107504" y="116632"/>
            <a:ext cx="8928991" cy="2308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2025-2026 Güz Dönemi – İç Mimarlık ve Çevre Tasarımı – Alan Seçmeli Haftalık</a:t>
            </a: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Ders Programı </a:t>
            </a:r>
            <a:endParaRPr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373121C0-DFB0-5816-842E-2846AA072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566726"/>
              </p:ext>
            </p:extLst>
          </p:nvPr>
        </p:nvGraphicFramePr>
        <p:xfrm>
          <a:off x="356616" y="620712"/>
          <a:ext cx="8293606" cy="4448387"/>
        </p:xfrm>
        <a:graphic>
          <a:graphicData uri="http://schemas.openxmlformats.org/drawingml/2006/table">
            <a:tbl>
              <a:tblPr/>
              <a:tblGrid>
                <a:gridCol w="733180">
                  <a:extLst>
                    <a:ext uri="{9D8B030D-6E8A-4147-A177-3AD203B41FA5}">
                      <a16:colId xmlns:a16="http://schemas.microsoft.com/office/drawing/2014/main" val="1324168101"/>
                    </a:ext>
                  </a:extLst>
                </a:gridCol>
                <a:gridCol w="1107656">
                  <a:extLst>
                    <a:ext uri="{9D8B030D-6E8A-4147-A177-3AD203B41FA5}">
                      <a16:colId xmlns:a16="http://schemas.microsoft.com/office/drawing/2014/main" val="801659747"/>
                    </a:ext>
                  </a:extLst>
                </a:gridCol>
                <a:gridCol w="946038">
                  <a:extLst>
                    <a:ext uri="{9D8B030D-6E8A-4147-A177-3AD203B41FA5}">
                      <a16:colId xmlns:a16="http://schemas.microsoft.com/office/drawing/2014/main" val="2189135113"/>
                    </a:ext>
                  </a:extLst>
                </a:gridCol>
                <a:gridCol w="906620">
                  <a:extLst>
                    <a:ext uri="{9D8B030D-6E8A-4147-A177-3AD203B41FA5}">
                      <a16:colId xmlns:a16="http://schemas.microsoft.com/office/drawing/2014/main" val="1342909825"/>
                    </a:ext>
                  </a:extLst>
                </a:gridCol>
                <a:gridCol w="1037686">
                  <a:extLst>
                    <a:ext uri="{9D8B030D-6E8A-4147-A177-3AD203B41FA5}">
                      <a16:colId xmlns:a16="http://schemas.microsoft.com/office/drawing/2014/main" val="454864581"/>
                    </a:ext>
                  </a:extLst>
                </a:gridCol>
                <a:gridCol w="931257">
                  <a:extLst>
                    <a:ext uri="{9D8B030D-6E8A-4147-A177-3AD203B41FA5}">
                      <a16:colId xmlns:a16="http://schemas.microsoft.com/office/drawing/2014/main" val="1546986075"/>
                    </a:ext>
                  </a:extLst>
                </a:gridCol>
                <a:gridCol w="931257">
                  <a:extLst>
                    <a:ext uri="{9D8B030D-6E8A-4147-A177-3AD203B41FA5}">
                      <a16:colId xmlns:a16="http://schemas.microsoft.com/office/drawing/2014/main" val="2104167292"/>
                    </a:ext>
                  </a:extLst>
                </a:gridCol>
                <a:gridCol w="931257">
                  <a:extLst>
                    <a:ext uri="{9D8B030D-6E8A-4147-A177-3AD203B41FA5}">
                      <a16:colId xmlns:a16="http://schemas.microsoft.com/office/drawing/2014/main" val="3408965965"/>
                    </a:ext>
                  </a:extLst>
                </a:gridCol>
                <a:gridCol w="768655">
                  <a:extLst>
                    <a:ext uri="{9D8B030D-6E8A-4147-A177-3AD203B41FA5}">
                      <a16:colId xmlns:a16="http://schemas.microsoft.com/office/drawing/2014/main" val="1391233833"/>
                    </a:ext>
                  </a:extLst>
                </a:gridCol>
              </a:tblGrid>
              <a:tr h="131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Pazartesi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Çarşamba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Perşembe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480888"/>
                  </a:ext>
                </a:extLst>
              </a:tr>
              <a:tr h="131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09:00-09:50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INTD355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İleri Anlatım Pratikleri 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İÇM350 İleri Anlatım Pratikleri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MİM456 Yapay Zeka ve Tasarımı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MİM454 Mekan Aydınlatması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835228"/>
                  </a:ext>
                </a:extLst>
              </a:tr>
              <a:tr h="7834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10:00-10:50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İÇM478 Yönlendirme Tasarımı</a:t>
                      </a:r>
                      <a:b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INTD425 Yönlendirme Tasarımı</a:t>
                      </a:r>
                      <a:b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İÇM353 Portfolyo Tasarımı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INTD354 Portfolyo Tasarımı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255797"/>
                  </a:ext>
                </a:extLst>
              </a:tr>
              <a:tr h="4738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11:00-11:50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İÇM453 Evrensel Tasarım İlkeleri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INTD474 Evrensel Tasarım İlkeleri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623806"/>
                  </a:ext>
                </a:extLst>
              </a:tr>
              <a:tr h="6377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12:00-12:50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918969"/>
                  </a:ext>
                </a:extLst>
              </a:tr>
              <a:tr h="2250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13:00-13:50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641363"/>
                  </a:ext>
                </a:extLst>
              </a:tr>
              <a:tr h="3809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14:00-14:50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İÇM450 Detay Çözümleme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INTD485 Detay Çözümleme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İÇM380 Kent, Konut ve İnsan 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658731"/>
                  </a:ext>
                </a:extLst>
              </a:tr>
              <a:tr h="7306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İÇM463 Tasarımda Güneş Kontrolü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br>
                        <a:rPr lang="tr-T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INTD490 Tasarımda Güneş Kontrolü</a:t>
                      </a:r>
                      <a:b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07772"/>
                  </a:ext>
                </a:extLst>
              </a:tr>
              <a:tr h="3809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16:00-16:50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58750"/>
                  </a:ext>
                </a:extLst>
              </a:tr>
              <a:tr h="131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17:00-17:50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049989"/>
                  </a:ext>
                </a:extLst>
              </a:tr>
              <a:tr h="131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18:00-18:50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324499"/>
                  </a:ext>
                </a:extLst>
              </a:tr>
              <a:tr h="131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19:00-19:50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41238"/>
                  </a:ext>
                </a:extLst>
              </a:tr>
              <a:tr h="13179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20:00-20:50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tr-T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53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674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2f5d446-2419-4e90-b57f-299113e643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F226F81E79033944A7DB8CCC1AEF8EBE" ma:contentTypeVersion="18" ma:contentTypeDescription="Yeni belge oluşturun." ma:contentTypeScope="" ma:versionID="554c2bdfb4b7caa37b59553df4f7a8d3">
  <xsd:schema xmlns:xsd="http://www.w3.org/2001/XMLSchema" xmlns:xs="http://www.w3.org/2001/XMLSchema" xmlns:p="http://schemas.microsoft.com/office/2006/metadata/properties" xmlns:ns3="f2f5d446-2419-4e90-b57f-299113e643d1" xmlns:ns4="687dd9a5-9f05-44e7-9dc0-8e5799c96fac" targetNamespace="http://schemas.microsoft.com/office/2006/metadata/properties" ma:root="true" ma:fieldsID="21e07df1fe23a28b48f17ac2c21190e7" ns3:_="" ns4:_="">
    <xsd:import namespace="f2f5d446-2419-4e90-b57f-299113e643d1"/>
    <xsd:import namespace="687dd9a5-9f05-44e7-9dc0-8e5799c96f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f5d446-2419-4e90-b57f-299113e64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7dd9a5-9f05-44e7-9dc0-8e5799c96fa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678E86-DED2-4F0E-925B-D1B893132690}">
  <ds:schemaRefs>
    <ds:schemaRef ds:uri="687dd9a5-9f05-44e7-9dc0-8e5799c96fac"/>
    <ds:schemaRef ds:uri="f2f5d446-2419-4e90-b57f-299113e643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F80B1C-ADB6-4ED1-977E-A9F8976AD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0BAE49-4120-49E7-85DA-8E02604749C6}">
  <ds:schemaRefs>
    <ds:schemaRef ds:uri="687dd9a5-9f05-44e7-9dc0-8e5799c96fac"/>
    <ds:schemaRef ds:uri="f2f5d446-2419-4e90-b57f-299113e643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1127</Words>
  <Application>Microsoft Office PowerPoint</Application>
  <PresentationFormat>Ekran Gösterisi (4:3)</PresentationFormat>
  <Paragraphs>340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Prof. Dr. Elif SÖNMEZ</cp:lastModifiedBy>
  <cp:revision>11</cp:revision>
  <cp:lastPrinted>2022-02-24T09:20:43Z</cp:lastPrinted>
  <dcterms:created xsi:type="dcterms:W3CDTF">2021-04-20T12:55:35Z</dcterms:created>
  <dcterms:modified xsi:type="dcterms:W3CDTF">2026-09-12T01:40:55Z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0x010100F226F81E79033944A7DB8CCC1AEF8EBE</vt:lpwstr>
  </property>
</Properties>
</file>